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2"/>
  </p:handoutMasterIdLst>
  <p:sldIdLst>
    <p:sldId id="256" r:id="rId5"/>
    <p:sldId id="258" r:id="rId6"/>
    <p:sldId id="261" r:id="rId7"/>
    <p:sldId id="259" r:id="rId8"/>
    <p:sldId id="262" r:id="rId9"/>
    <p:sldId id="263" r:id="rId10"/>
    <p:sldId id="264" r:id="rId11"/>
  </p:sldIdLst>
  <p:sldSz cx="9144000" cy="6858000" type="screen4x3"/>
  <p:notesSz cx="6735763" cy="98663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8171" autoAdjust="0"/>
  </p:normalViewPr>
  <p:slideViewPr>
    <p:cSldViewPr>
      <p:cViewPr>
        <p:scale>
          <a:sx n="100" d="100"/>
          <a:sy n="100" d="100"/>
        </p:scale>
        <p:origin x="-1974"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9A5FD19-1748-43EF-8464-6F42CE0E6C1F}" type="datetimeFigureOut">
              <a:rPr lang="sv-SE" smtClean="0"/>
              <a:t>2014-08-15</a:t>
            </a:fld>
            <a:endParaRPr lang="sv-SE"/>
          </a:p>
        </p:txBody>
      </p:sp>
      <p:sp>
        <p:nvSpPr>
          <p:cNvPr id="4" name="Platshållare för sidfot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1BC7659E-BFD9-4466-B50F-3943316E778B}" type="slidenum">
              <a:rPr lang="sv-SE" smtClean="0"/>
              <a:t>‹#›</a:t>
            </a:fld>
            <a:endParaRPr lang="sv-SE"/>
          </a:p>
        </p:txBody>
      </p:sp>
    </p:spTree>
    <p:extLst>
      <p:ext uri="{BB962C8B-B14F-4D97-AF65-F5344CB8AC3E}">
        <p14:creationId xmlns:p14="http://schemas.microsoft.com/office/powerpoint/2010/main" val="40703398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100EBAE-5CDC-43BB-877D-5B8B0F36FEF7}" type="datetimeFigureOut">
              <a:rPr lang="sv-SE" smtClean="0"/>
              <a:t>2014-08-15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146161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100EBAE-5CDC-43BB-877D-5B8B0F36FEF7}" type="datetimeFigureOut">
              <a:rPr lang="sv-SE" smtClean="0"/>
              <a:t>2014-08-15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135022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100EBAE-5CDC-43BB-877D-5B8B0F36FEF7}" type="datetimeFigureOut">
              <a:rPr lang="sv-SE" smtClean="0"/>
              <a:t>2014-08-15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209975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100EBAE-5CDC-43BB-877D-5B8B0F36FEF7}" type="datetimeFigureOut">
              <a:rPr lang="sv-SE" smtClean="0"/>
              <a:t>2014-08-15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218345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100EBAE-5CDC-43BB-877D-5B8B0F36FEF7}" type="datetimeFigureOut">
              <a:rPr lang="sv-SE" smtClean="0"/>
              <a:t>2014-08-15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266853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100EBAE-5CDC-43BB-877D-5B8B0F36FEF7}" type="datetimeFigureOut">
              <a:rPr lang="sv-SE" smtClean="0"/>
              <a:t>2014-08-15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107720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100EBAE-5CDC-43BB-877D-5B8B0F36FEF7}" type="datetimeFigureOut">
              <a:rPr lang="sv-SE" smtClean="0"/>
              <a:t>2014-08-15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350832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100EBAE-5CDC-43BB-877D-5B8B0F36FEF7}" type="datetimeFigureOut">
              <a:rPr lang="sv-SE" smtClean="0"/>
              <a:t>2014-08-15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293026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100EBAE-5CDC-43BB-877D-5B8B0F36FEF7}" type="datetimeFigureOut">
              <a:rPr lang="sv-SE" smtClean="0"/>
              <a:t>2014-08-15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196289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100EBAE-5CDC-43BB-877D-5B8B0F36FEF7}" type="datetimeFigureOut">
              <a:rPr lang="sv-SE" smtClean="0"/>
              <a:t>2014-08-15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121358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100EBAE-5CDC-43BB-877D-5B8B0F36FEF7}" type="datetimeFigureOut">
              <a:rPr lang="sv-SE" smtClean="0"/>
              <a:t>2014-08-15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A9910BF-0719-4B32-9A7C-CCB6F8CC5231}" type="slidenum">
              <a:rPr lang="sv-SE" smtClean="0"/>
              <a:t>‹#›</a:t>
            </a:fld>
            <a:endParaRPr lang="sv-SE"/>
          </a:p>
        </p:txBody>
      </p:sp>
    </p:spTree>
    <p:extLst>
      <p:ext uri="{BB962C8B-B14F-4D97-AF65-F5344CB8AC3E}">
        <p14:creationId xmlns:p14="http://schemas.microsoft.com/office/powerpoint/2010/main" val="134676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0EBAE-5CDC-43BB-877D-5B8B0F36FEF7}" type="datetimeFigureOut">
              <a:rPr lang="sv-SE" smtClean="0"/>
              <a:t>2014-08-15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910BF-0719-4B32-9A7C-CCB6F8CC5231}" type="slidenum">
              <a:rPr lang="sv-SE" smtClean="0"/>
              <a:t>‹#›</a:t>
            </a:fld>
            <a:endParaRPr lang="sv-SE"/>
          </a:p>
        </p:txBody>
      </p:sp>
    </p:spTree>
    <p:extLst>
      <p:ext uri="{BB962C8B-B14F-4D97-AF65-F5344CB8AC3E}">
        <p14:creationId xmlns:p14="http://schemas.microsoft.com/office/powerpoint/2010/main" val="141923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Bumax_fron d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951" cy="6876288"/>
          </a:xfrm>
          <a:prstGeom prst="rect">
            <a:avLst/>
          </a:prstGeom>
        </p:spPr>
      </p:pic>
    </p:spTree>
    <p:extLst>
      <p:ext uri="{BB962C8B-B14F-4D97-AF65-F5344CB8AC3E}">
        <p14:creationId xmlns:p14="http://schemas.microsoft.com/office/powerpoint/2010/main" val="2030510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max_page d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9" y="0"/>
            <a:ext cx="9166951" cy="6876288"/>
          </a:xfrm>
          <a:prstGeom prst="rect">
            <a:avLst/>
          </a:prstGeom>
        </p:spPr>
      </p:pic>
      <p:sp>
        <p:nvSpPr>
          <p:cNvPr id="5" name="Content Placeholder 1"/>
          <p:cNvSpPr>
            <a:spLocks noGrp="1"/>
          </p:cNvSpPr>
          <p:nvPr>
            <p:ph idx="1"/>
          </p:nvPr>
        </p:nvSpPr>
        <p:spPr>
          <a:xfrm>
            <a:off x="827088" y="271346"/>
            <a:ext cx="8229600" cy="1205029"/>
          </a:xfrm>
        </p:spPr>
        <p:txBody>
          <a:bodyPr>
            <a:normAutofit/>
          </a:bodyPr>
          <a:lstStyle/>
          <a:p>
            <a:pPr marL="0" indent="0">
              <a:buNone/>
            </a:pPr>
            <a:endParaRPr lang="sv-SE" sz="2500" b="1" dirty="0" smtClean="0">
              <a:latin typeface="Stainless Regular" charset="0"/>
              <a:ea typeface="ＭＳ Ｐゴシック" charset="0"/>
            </a:endParaRPr>
          </a:p>
          <a:p>
            <a:pPr marL="0" indent="0">
              <a:buNone/>
            </a:pPr>
            <a:r>
              <a:rPr lang="en-GB" sz="2500" b="1" dirty="0" smtClean="0">
                <a:latin typeface="Stainless Regular" charset="0"/>
                <a:ea typeface="ＭＳ Ｐゴシック" charset="0"/>
              </a:rPr>
              <a:t>What’s important for you?</a:t>
            </a:r>
          </a:p>
        </p:txBody>
      </p:sp>
      <p:sp>
        <p:nvSpPr>
          <p:cNvPr id="7" name="textruta 6"/>
          <p:cNvSpPr txBox="1"/>
          <p:nvPr/>
        </p:nvSpPr>
        <p:spPr>
          <a:xfrm>
            <a:off x="1106987" y="1700808"/>
            <a:ext cx="7632848" cy="2631490"/>
          </a:xfrm>
          <a:prstGeom prst="rect">
            <a:avLst/>
          </a:prstGeom>
          <a:noFill/>
        </p:spPr>
        <p:txBody>
          <a:bodyPr wrap="square" rtlCol="0">
            <a:spAutoFit/>
          </a:bodyPr>
          <a:lstStyle/>
          <a:p>
            <a:r>
              <a:rPr lang="en-GB" sz="1500" dirty="0" smtClean="0">
                <a:latin typeface="Stainless"/>
              </a:rPr>
              <a:t>BUMAX</a:t>
            </a:r>
            <a:r>
              <a:rPr lang="en-GB" sz="1500" baseline="30000" dirty="0" smtClean="0">
                <a:latin typeface="Stainless"/>
              </a:rPr>
              <a:t>®</a:t>
            </a:r>
            <a:r>
              <a:rPr lang="en-GB" sz="1500" dirty="0" smtClean="0">
                <a:latin typeface="Stainless"/>
              </a:rPr>
              <a:t> are known as the </a:t>
            </a:r>
            <a:r>
              <a:rPr lang="en-GB" sz="1500" b="1" dirty="0" smtClean="0">
                <a:latin typeface="Stainless"/>
              </a:rPr>
              <a:t>strongest stainless steel bolt on the market</a:t>
            </a:r>
            <a:r>
              <a:rPr lang="en-GB" sz="1500" dirty="0" smtClean="0">
                <a:latin typeface="Stainless"/>
              </a:rPr>
              <a:t>.</a:t>
            </a:r>
          </a:p>
          <a:p>
            <a:endParaRPr lang="en-GB" sz="1500" dirty="0" smtClean="0">
              <a:latin typeface="Stainless"/>
            </a:endParaRPr>
          </a:p>
          <a:p>
            <a:r>
              <a:rPr lang="en-GB" sz="1500" dirty="0" smtClean="0">
                <a:latin typeface="Stainless"/>
              </a:rPr>
              <a:t>We are </a:t>
            </a:r>
            <a:r>
              <a:rPr lang="en-GB" sz="1500" b="1" dirty="0" smtClean="0">
                <a:latin typeface="Stainless"/>
              </a:rPr>
              <a:t>experts in materials</a:t>
            </a:r>
            <a:r>
              <a:rPr lang="en-GB" sz="1500" dirty="0" smtClean="0">
                <a:latin typeface="Stainless"/>
              </a:rPr>
              <a:t>. BUMAX</a:t>
            </a:r>
            <a:r>
              <a:rPr lang="en-GB" sz="1500" baseline="30000" dirty="0" smtClean="0">
                <a:latin typeface="Stainless"/>
              </a:rPr>
              <a:t> ®</a:t>
            </a:r>
            <a:r>
              <a:rPr lang="en-GB" sz="1500" dirty="0" smtClean="0">
                <a:latin typeface="Stainless"/>
              </a:rPr>
              <a:t> is </a:t>
            </a:r>
            <a:r>
              <a:rPr lang="en-GB" sz="1500" b="1" dirty="0" smtClean="0">
                <a:latin typeface="Stainless"/>
              </a:rPr>
              <a:t>manufactured in </a:t>
            </a:r>
            <a:r>
              <a:rPr lang="en-GB" sz="1500" dirty="0" err="1" smtClean="0">
                <a:latin typeface="Stainless"/>
              </a:rPr>
              <a:t>Bufab:s</a:t>
            </a:r>
            <a:r>
              <a:rPr lang="en-GB" sz="1500" dirty="0" smtClean="0">
                <a:latin typeface="Stainless"/>
              </a:rPr>
              <a:t> plants in </a:t>
            </a:r>
            <a:r>
              <a:rPr lang="en-GB" sz="1500" b="1" dirty="0" smtClean="0">
                <a:latin typeface="Stainless"/>
              </a:rPr>
              <a:t>Sweden</a:t>
            </a:r>
            <a:r>
              <a:rPr lang="en-GB" sz="1500" dirty="0" smtClean="0">
                <a:latin typeface="Stainless"/>
              </a:rPr>
              <a:t> and we meet the requirements from high-end demanding customers when it comes to </a:t>
            </a:r>
            <a:r>
              <a:rPr lang="en-GB" sz="1500" b="1" dirty="0" smtClean="0">
                <a:latin typeface="Stainless"/>
              </a:rPr>
              <a:t>quality</a:t>
            </a:r>
            <a:r>
              <a:rPr lang="en-GB" sz="1500" dirty="0" smtClean="0">
                <a:latin typeface="Stainless"/>
              </a:rPr>
              <a:t>, </a:t>
            </a:r>
            <a:r>
              <a:rPr lang="en-GB" sz="1500" b="1" dirty="0" smtClean="0">
                <a:latin typeface="Stainless"/>
              </a:rPr>
              <a:t>corrosion</a:t>
            </a:r>
            <a:r>
              <a:rPr lang="en-GB" sz="1500" dirty="0" smtClean="0">
                <a:latin typeface="Stainless"/>
              </a:rPr>
              <a:t> </a:t>
            </a:r>
            <a:r>
              <a:rPr lang="en-GB" sz="1500" b="1" dirty="0" smtClean="0">
                <a:latin typeface="Stainless"/>
              </a:rPr>
              <a:t>resistance</a:t>
            </a:r>
            <a:r>
              <a:rPr lang="en-GB" sz="1500" dirty="0" smtClean="0">
                <a:latin typeface="Stainless"/>
              </a:rPr>
              <a:t>, </a:t>
            </a:r>
            <a:r>
              <a:rPr lang="en-GB" sz="1500" b="1" dirty="0" smtClean="0">
                <a:latin typeface="Stainless"/>
              </a:rPr>
              <a:t>high strength</a:t>
            </a:r>
            <a:r>
              <a:rPr lang="en-GB" sz="1500" dirty="0" smtClean="0">
                <a:latin typeface="Stainless"/>
              </a:rPr>
              <a:t>, </a:t>
            </a:r>
            <a:r>
              <a:rPr lang="en-GB" sz="1500" b="1" dirty="0" smtClean="0">
                <a:latin typeface="Stainless"/>
              </a:rPr>
              <a:t>traceability</a:t>
            </a:r>
            <a:r>
              <a:rPr lang="en-GB" sz="1500" dirty="0" smtClean="0">
                <a:latin typeface="Stainless"/>
              </a:rPr>
              <a:t> and </a:t>
            </a:r>
            <a:r>
              <a:rPr lang="en-GB" sz="1500" b="1" dirty="0" smtClean="0">
                <a:latin typeface="Stainless"/>
              </a:rPr>
              <a:t>heat resistance</a:t>
            </a:r>
            <a:r>
              <a:rPr lang="en-GB" sz="1500" dirty="0" smtClean="0">
                <a:latin typeface="Stainless"/>
              </a:rPr>
              <a:t>.</a:t>
            </a:r>
          </a:p>
          <a:p>
            <a:endParaRPr lang="en-GB" sz="1500" dirty="0">
              <a:latin typeface="Stainless"/>
            </a:endParaRPr>
          </a:p>
          <a:p>
            <a:r>
              <a:rPr lang="en-GB" sz="1500" dirty="0" smtClean="0">
                <a:latin typeface="Stainless"/>
              </a:rPr>
              <a:t>We can find the </a:t>
            </a:r>
            <a:r>
              <a:rPr lang="en-GB" sz="1500" b="1" dirty="0" smtClean="0">
                <a:latin typeface="Stainless"/>
              </a:rPr>
              <a:t>solutions for you </a:t>
            </a:r>
            <a:r>
              <a:rPr lang="en-GB" sz="1500" dirty="0" smtClean="0">
                <a:latin typeface="Stainless"/>
              </a:rPr>
              <a:t>and can </a:t>
            </a:r>
            <a:r>
              <a:rPr lang="en-GB" sz="1500" b="1" dirty="0" smtClean="0">
                <a:latin typeface="Stainless"/>
              </a:rPr>
              <a:t>meet the demands in demanding environments</a:t>
            </a:r>
            <a:r>
              <a:rPr lang="en-GB" sz="1500" dirty="0" smtClean="0">
                <a:latin typeface="Stainless"/>
              </a:rPr>
              <a:t>. </a:t>
            </a:r>
          </a:p>
          <a:p>
            <a:endParaRPr lang="en-GB" sz="1500" dirty="0">
              <a:latin typeface="Stainless"/>
            </a:endParaRPr>
          </a:p>
          <a:p>
            <a:r>
              <a:rPr lang="en-GB" sz="1500" dirty="0" smtClean="0">
                <a:latin typeface="Stainless"/>
              </a:rPr>
              <a:t>All BUMAX</a:t>
            </a:r>
            <a:r>
              <a:rPr lang="en-GB" sz="1500" baseline="30000" dirty="0" smtClean="0">
                <a:latin typeface="Stainless"/>
              </a:rPr>
              <a:t>®</a:t>
            </a:r>
            <a:r>
              <a:rPr lang="en-GB" sz="1500" dirty="0" smtClean="0">
                <a:latin typeface="Stainless"/>
              </a:rPr>
              <a:t> products have </a:t>
            </a:r>
            <a:r>
              <a:rPr lang="en-GB" sz="1500" b="1" dirty="0" smtClean="0">
                <a:latin typeface="Stainless"/>
              </a:rPr>
              <a:t>full traceability </a:t>
            </a:r>
            <a:r>
              <a:rPr lang="en-GB" sz="1500" dirty="0" smtClean="0">
                <a:latin typeface="Stainless"/>
              </a:rPr>
              <a:t>and are made of highest quality steel from European manufactures. </a:t>
            </a:r>
            <a:endParaRPr lang="en-GB" sz="1500" dirty="0">
              <a:latin typeface="Stainless"/>
            </a:endParaRPr>
          </a:p>
        </p:txBody>
      </p:sp>
      <p:sp>
        <p:nvSpPr>
          <p:cNvPr id="8" name="Regular Pentagon 5"/>
          <p:cNvSpPr/>
          <p:nvPr/>
        </p:nvSpPr>
        <p:spPr>
          <a:xfrm>
            <a:off x="899592" y="1772816"/>
            <a:ext cx="135387" cy="128940"/>
          </a:xfrm>
          <a:prstGeom prst="pentagon">
            <a:avLst/>
          </a:prstGeom>
          <a:solidFill>
            <a:srgbClr val="43B2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gular Pentagon 5"/>
          <p:cNvSpPr/>
          <p:nvPr/>
        </p:nvSpPr>
        <p:spPr>
          <a:xfrm>
            <a:off x="891232" y="2276872"/>
            <a:ext cx="135387" cy="128940"/>
          </a:xfrm>
          <a:prstGeom prst="pentagon">
            <a:avLst/>
          </a:prstGeom>
          <a:solidFill>
            <a:srgbClr val="43B2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gular Pentagon 5"/>
          <p:cNvSpPr/>
          <p:nvPr/>
        </p:nvSpPr>
        <p:spPr>
          <a:xfrm>
            <a:off x="891231" y="3212976"/>
            <a:ext cx="135387" cy="128940"/>
          </a:xfrm>
          <a:prstGeom prst="pentagon">
            <a:avLst/>
          </a:prstGeom>
          <a:solidFill>
            <a:srgbClr val="43B2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gular Pentagon 5"/>
          <p:cNvSpPr/>
          <p:nvPr/>
        </p:nvSpPr>
        <p:spPr>
          <a:xfrm>
            <a:off x="891230" y="3876124"/>
            <a:ext cx="135387" cy="128940"/>
          </a:xfrm>
          <a:prstGeom prst="pentagon">
            <a:avLst/>
          </a:prstGeom>
          <a:solidFill>
            <a:srgbClr val="43B2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071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max_page d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9" y="0"/>
            <a:ext cx="9166951" cy="6876288"/>
          </a:xfrm>
          <a:prstGeom prst="rect">
            <a:avLst/>
          </a:prstGeom>
        </p:spPr>
      </p:pic>
      <p:sp>
        <p:nvSpPr>
          <p:cNvPr id="5" name="Content Placeholder 1"/>
          <p:cNvSpPr>
            <a:spLocks noGrp="1"/>
          </p:cNvSpPr>
          <p:nvPr>
            <p:ph idx="1"/>
          </p:nvPr>
        </p:nvSpPr>
        <p:spPr>
          <a:xfrm>
            <a:off x="827088" y="271346"/>
            <a:ext cx="8229600" cy="1205029"/>
          </a:xfrm>
        </p:spPr>
        <p:txBody>
          <a:bodyPr>
            <a:normAutofit/>
          </a:bodyPr>
          <a:lstStyle/>
          <a:p>
            <a:pPr marL="0" indent="0">
              <a:buNone/>
            </a:pPr>
            <a:endParaRPr lang="sv-SE" sz="2500" b="1" dirty="0" smtClean="0">
              <a:latin typeface="Stainless Regular" charset="0"/>
              <a:ea typeface="ＭＳ Ｐゴシック" charset="0"/>
            </a:endParaRPr>
          </a:p>
          <a:p>
            <a:pPr marL="0" indent="0">
              <a:buNone/>
            </a:pPr>
            <a:r>
              <a:rPr lang="sv-SE" sz="2500" b="1" dirty="0" smtClean="0">
                <a:latin typeface="Stainless Regular" charset="0"/>
                <a:ea typeface="ＭＳ Ｐゴシック" charset="0"/>
              </a:rPr>
              <a:t>BUMAX</a:t>
            </a:r>
            <a:r>
              <a:rPr lang="sv-SE" sz="2500" b="1" dirty="0">
                <a:latin typeface="Stainless Regular" charset="0"/>
                <a:ea typeface="ＭＳ Ｐゴシック" charset="0"/>
              </a:rPr>
              <a:t> </a:t>
            </a:r>
            <a:r>
              <a:rPr lang="sv-SE" sz="2500" b="1" dirty="0" smtClean="0">
                <a:latin typeface="Stainless Regular" charset="0"/>
                <a:ea typeface="ＭＳ Ｐゴシック" charset="0"/>
              </a:rPr>
              <a:t>starts </a:t>
            </a:r>
            <a:r>
              <a:rPr lang="sv-SE" sz="2500" b="1" dirty="0" err="1" smtClean="0">
                <a:latin typeface="Stainless Regular" charset="0"/>
                <a:ea typeface="ＭＳ Ｐゴシック" charset="0"/>
              </a:rPr>
              <a:t>where</a:t>
            </a:r>
            <a:r>
              <a:rPr lang="sv-SE" sz="2500" b="1" dirty="0" smtClean="0">
                <a:latin typeface="Stainless Regular" charset="0"/>
                <a:ea typeface="ＭＳ Ｐゴシック" charset="0"/>
              </a:rPr>
              <a:t> standard </a:t>
            </a:r>
            <a:r>
              <a:rPr lang="sv-SE" sz="2500" b="1" dirty="0" err="1" smtClean="0">
                <a:latin typeface="Stainless Regular" charset="0"/>
                <a:ea typeface="ＭＳ Ｐゴシック" charset="0"/>
              </a:rPr>
              <a:t>ends</a:t>
            </a:r>
            <a:endParaRPr lang="en-US" sz="2500" b="1" dirty="0" smtClean="0">
              <a:latin typeface="Stainless Regular" charset="0"/>
              <a:ea typeface="ＭＳ Ｐゴシック" charset="0"/>
            </a:endParaRPr>
          </a:p>
        </p:txBody>
      </p:sp>
      <p:sp>
        <p:nvSpPr>
          <p:cNvPr id="6" name="textruta 5"/>
          <p:cNvSpPr txBox="1"/>
          <p:nvPr/>
        </p:nvSpPr>
        <p:spPr>
          <a:xfrm>
            <a:off x="827584" y="1700808"/>
            <a:ext cx="5976664" cy="3539430"/>
          </a:xfrm>
          <a:prstGeom prst="rect">
            <a:avLst/>
          </a:prstGeom>
          <a:noFill/>
        </p:spPr>
        <p:txBody>
          <a:bodyPr wrap="square" rtlCol="0">
            <a:spAutoFit/>
          </a:bodyPr>
          <a:lstStyle/>
          <a:p>
            <a:r>
              <a:rPr lang="en-GB" sz="1400" dirty="0" smtClean="0">
                <a:latin typeface="Stainless"/>
              </a:rPr>
              <a:t>Our customers can be found in oil and gas, pulp and paper, marine, petrochemical, energy and many other industries where standard fasteners simply cannot do the job.</a:t>
            </a:r>
            <a:br>
              <a:rPr lang="en-GB" sz="1400" dirty="0" smtClean="0">
                <a:latin typeface="Stainless"/>
              </a:rPr>
            </a:br>
            <a:endParaRPr lang="en-GB" sz="1400" dirty="0" smtClean="0">
              <a:latin typeface="Stainless"/>
            </a:endParaRPr>
          </a:p>
          <a:p>
            <a:r>
              <a:rPr lang="en-GB" sz="1400" dirty="0" smtClean="0">
                <a:latin typeface="Stainless"/>
              </a:rPr>
              <a:t>Some of the products in the </a:t>
            </a:r>
            <a:r>
              <a:rPr lang="en-GB" sz="1400" dirty="0" err="1" smtClean="0">
                <a:latin typeface="Stainless"/>
              </a:rPr>
              <a:t>Bumax</a:t>
            </a:r>
            <a:r>
              <a:rPr lang="en-GB" sz="1400" dirty="0" smtClean="0">
                <a:latin typeface="Stainless"/>
              </a:rPr>
              <a:t>-family are </a:t>
            </a:r>
            <a:r>
              <a:rPr lang="en-GB" sz="1400" b="1" dirty="0" smtClean="0">
                <a:latin typeface="Stainless"/>
              </a:rPr>
              <a:t>completely unique products</a:t>
            </a:r>
            <a:r>
              <a:rPr lang="en-GB" sz="1400" dirty="0" smtClean="0">
                <a:latin typeface="Stainless"/>
              </a:rPr>
              <a:t> that cannot be found anywhere else on the market. </a:t>
            </a:r>
            <a:br>
              <a:rPr lang="en-GB" sz="1400" dirty="0" smtClean="0">
                <a:latin typeface="Stainless"/>
              </a:rPr>
            </a:br>
            <a:endParaRPr lang="en-GB" sz="1400" dirty="0" smtClean="0">
              <a:latin typeface="Stainless"/>
            </a:endParaRPr>
          </a:p>
          <a:p>
            <a:r>
              <a:rPr lang="en-GB" sz="1400" dirty="0" smtClean="0">
                <a:latin typeface="Stainless"/>
              </a:rPr>
              <a:t>We work constantly to find the </a:t>
            </a:r>
            <a:r>
              <a:rPr lang="en-GB" sz="1400" b="1" dirty="0" smtClean="0">
                <a:latin typeface="Stainless"/>
              </a:rPr>
              <a:t>best</a:t>
            </a:r>
            <a:r>
              <a:rPr lang="en-GB" sz="1400" dirty="0" smtClean="0">
                <a:latin typeface="Stainless"/>
              </a:rPr>
              <a:t> fastener </a:t>
            </a:r>
            <a:r>
              <a:rPr lang="en-GB" sz="1400" b="1" dirty="0" smtClean="0">
                <a:latin typeface="Stainless"/>
              </a:rPr>
              <a:t>solutions</a:t>
            </a:r>
            <a:r>
              <a:rPr lang="en-GB" sz="1400" dirty="0" smtClean="0">
                <a:latin typeface="Stainless"/>
              </a:rPr>
              <a:t> with our customers and are eager to participate and contribute in an early stage in our customers development projects. </a:t>
            </a:r>
          </a:p>
          <a:p>
            <a:endParaRPr lang="en-GB" sz="1400" dirty="0" smtClean="0">
              <a:latin typeface="Stainless"/>
            </a:endParaRPr>
          </a:p>
          <a:p>
            <a:r>
              <a:rPr lang="en-GB" sz="1400" dirty="0" smtClean="0">
                <a:latin typeface="Stainless"/>
              </a:rPr>
              <a:t>With our competence in fasteners and material we have many times developed ”impossible” nuts and bolts. </a:t>
            </a:r>
          </a:p>
          <a:p>
            <a:endParaRPr lang="en-GB" sz="1400" b="1" dirty="0">
              <a:latin typeface="Stainless"/>
            </a:endParaRPr>
          </a:p>
          <a:p>
            <a:endParaRPr lang="en-GB" sz="1400" b="1" dirty="0" smtClean="0">
              <a:latin typeface="Stainless"/>
            </a:endParaRPr>
          </a:p>
          <a:p>
            <a:r>
              <a:rPr lang="en-GB" sz="1600" b="1" dirty="0" smtClean="0">
                <a:latin typeface="Stainless"/>
              </a:rPr>
              <a:t>Your problem is our challenge!</a:t>
            </a:r>
            <a:endParaRPr lang="en-GB" sz="1600" b="1" dirty="0">
              <a:latin typeface="Stainless"/>
            </a:endParaRPr>
          </a:p>
        </p:txBody>
      </p:sp>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79" r="13817" b="10921"/>
          <a:stretch/>
        </p:blipFill>
        <p:spPr bwMode="auto">
          <a:xfrm>
            <a:off x="6994748" y="1376810"/>
            <a:ext cx="2149252" cy="169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65" r="5522"/>
          <a:stretch/>
        </p:blipFill>
        <p:spPr bwMode="auto">
          <a:xfrm>
            <a:off x="6994748" y="3203426"/>
            <a:ext cx="2147894"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563" r="5845" b="19784"/>
          <a:stretch/>
        </p:blipFill>
        <p:spPr bwMode="auto">
          <a:xfrm>
            <a:off x="6994749" y="5153024"/>
            <a:ext cx="2147894" cy="107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33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max_page d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
            <a:ext cx="9166951" cy="6876288"/>
          </a:xfrm>
          <a:prstGeom prst="rect">
            <a:avLst/>
          </a:prstGeom>
        </p:spPr>
      </p:pic>
      <p:sp>
        <p:nvSpPr>
          <p:cNvPr id="5" name="Content Placeholder 1"/>
          <p:cNvSpPr>
            <a:spLocks noGrp="1"/>
          </p:cNvSpPr>
          <p:nvPr>
            <p:ph idx="1"/>
          </p:nvPr>
        </p:nvSpPr>
        <p:spPr>
          <a:xfrm>
            <a:off x="827088" y="271346"/>
            <a:ext cx="8229600" cy="1205029"/>
          </a:xfrm>
        </p:spPr>
        <p:txBody>
          <a:bodyPr>
            <a:normAutofit/>
          </a:bodyPr>
          <a:lstStyle/>
          <a:p>
            <a:pPr marL="0" indent="0">
              <a:buNone/>
            </a:pPr>
            <a:endParaRPr lang="sv-SE" sz="2500" b="1" dirty="0" smtClean="0">
              <a:latin typeface="Stainless Regular" charset="0"/>
              <a:ea typeface="ＭＳ Ｐゴシック" charset="0"/>
            </a:endParaRPr>
          </a:p>
          <a:p>
            <a:pPr marL="0" indent="0">
              <a:buNone/>
            </a:pPr>
            <a:r>
              <a:rPr lang="sv-SE" sz="2500" b="1" dirty="0" err="1" smtClean="0">
                <a:latin typeface="Stainless Regular" charset="0"/>
                <a:ea typeface="ＭＳ Ｐゴシック" charset="0"/>
              </a:rPr>
              <a:t>Reliable</a:t>
            </a:r>
            <a:r>
              <a:rPr lang="sv-SE" sz="2500" b="1" dirty="0" smtClean="0">
                <a:latin typeface="Stainless Regular" charset="0"/>
                <a:ea typeface="ＭＳ Ｐゴシック" charset="0"/>
              </a:rPr>
              <a:t> and </a:t>
            </a:r>
            <a:r>
              <a:rPr lang="sv-SE" sz="2500" b="1" dirty="0" err="1" smtClean="0">
                <a:latin typeface="Stainless Regular" charset="0"/>
                <a:ea typeface="ＭＳ Ｐゴシック" charset="0"/>
              </a:rPr>
              <a:t>resistant</a:t>
            </a:r>
            <a:r>
              <a:rPr lang="sv-SE" sz="2500" b="1" dirty="0" smtClean="0">
                <a:latin typeface="Stainless Regular" charset="0"/>
                <a:ea typeface="ＭＳ Ｐゴシック" charset="0"/>
              </a:rPr>
              <a:t> </a:t>
            </a:r>
            <a:endParaRPr lang="en-US" sz="2500" b="1" dirty="0" smtClean="0">
              <a:latin typeface="Stainless Regular" charset="0"/>
              <a:ea typeface="ＭＳ Ｐゴシック" charset="0"/>
            </a:endParaRPr>
          </a:p>
        </p:txBody>
      </p:sp>
      <p:sp>
        <p:nvSpPr>
          <p:cNvPr id="6" name="textruta 5"/>
          <p:cNvSpPr txBox="1"/>
          <p:nvPr/>
        </p:nvSpPr>
        <p:spPr>
          <a:xfrm>
            <a:off x="827584" y="1700808"/>
            <a:ext cx="6120680" cy="4401205"/>
          </a:xfrm>
          <a:prstGeom prst="rect">
            <a:avLst/>
          </a:prstGeom>
          <a:noFill/>
        </p:spPr>
        <p:txBody>
          <a:bodyPr wrap="square" rtlCol="0">
            <a:spAutoFit/>
          </a:bodyPr>
          <a:lstStyle/>
          <a:p>
            <a:r>
              <a:rPr lang="en-GB" sz="1400" b="1" dirty="0" smtClean="0">
                <a:latin typeface="Stainless"/>
              </a:rPr>
              <a:t>Corrosion</a:t>
            </a:r>
          </a:p>
          <a:p>
            <a:r>
              <a:rPr lang="en-GB" sz="1400" dirty="0" smtClean="0">
                <a:latin typeface="Stainless"/>
              </a:rPr>
              <a:t>We have the knowledge and products to give you a safe, reliable and long lasting fastener solution for every application and corrosive environment.</a:t>
            </a:r>
          </a:p>
          <a:p>
            <a:endParaRPr lang="en-GB" sz="1400" dirty="0" smtClean="0">
              <a:latin typeface="Stainless"/>
            </a:endParaRPr>
          </a:p>
          <a:p>
            <a:r>
              <a:rPr lang="en-GB" sz="1400" b="1" dirty="0" smtClean="0">
                <a:latin typeface="Stainless"/>
              </a:rPr>
              <a:t>Temperature resistance</a:t>
            </a:r>
          </a:p>
          <a:p>
            <a:r>
              <a:rPr lang="en-GB" sz="1400" dirty="0" err="1" smtClean="0">
                <a:latin typeface="Stainless"/>
              </a:rPr>
              <a:t>Bumax</a:t>
            </a:r>
            <a:r>
              <a:rPr lang="en-GB" sz="1400" dirty="0" smtClean="0">
                <a:latin typeface="Stainless"/>
              </a:rPr>
              <a:t> fasteners can be custom made and dependent on grade handle operating temperatures between 200 - 815 degrees Celsius.</a:t>
            </a:r>
          </a:p>
          <a:p>
            <a:endParaRPr lang="en-GB" sz="1400" dirty="0" smtClean="0">
              <a:latin typeface="Stainless"/>
            </a:endParaRPr>
          </a:p>
          <a:p>
            <a:r>
              <a:rPr lang="en-GB" sz="1400" b="1" dirty="0" smtClean="0">
                <a:latin typeface="Stainless"/>
              </a:rPr>
              <a:t>Magnetic Permeability</a:t>
            </a:r>
          </a:p>
          <a:p>
            <a:r>
              <a:rPr lang="en-GB" sz="1400" dirty="0" err="1" smtClean="0">
                <a:latin typeface="Stainless"/>
              </a:rPr>
              <a:t>Bumax</a:t>
            </a:r>
            <a:r>
              <a:rPr lang="en-GB" sz="1400" dirty="0" smtClean="0">
                <a:latin typeface="Stainless"/>
              </a:rPr>
              <a:t> fasteners can be supplied with extremely low permeability and are often used in advanced applications like fusion reactors or particle accelerators. Of course we can also supply fasteners with very high magnetic permeability and low coercive field strange.</a:t>
            </a:r>
          </a:p>
          <a:p>
            <a:endParaRPr lang="en-GB" sz="1400" dirty="0" smtClean="0">
              <a:latin typeface="Stainless"/>
            </a:endParaRPr>
          </a:p>
          <a:p>
            <a:r>
              <a:rPr lang="en-GB" sz="1400" b="1" dirty="0" smtClean="0">
                <a:latin typeface="Stainless"/>
              </a:rPr>
              <a:t>Strength</a:t>
            </a:r>
          </a:p>
          <a:p>
            <a:r>
              <a:rPr lang="en-GB" sz="1400" dirty="0" smtClean="0">
                <a:latin typeface="Stainless"/>
              </a:rPr>
              <a:t>We have delivered fasteners with a tensile strength exceeding strength class 15.9 for applications where down sizing, clamping force and strength are critical. In our product range we offer stainless fasteners ranging from strength class 8.8 to 15.9. Despite the high strength our unique materials offers a unique combination of ultra high strength and good ductility.</a:t>
            </a:r>
            <a:endParaRPr lang="en-GB" sz="1400" b="1" dirty="0">
              <a:latin typeface="Stainless"/>
            </a:endParaRPr>
          </a:p>
        </p:txBody>
      </p:sp>
      <p:pic>
        <p:nvPicPr>
          <p:cNvPr id="19" name="Bildobjekt 18"/>
          <p:cNvPicPr>
            <a:picLocks noChangeAspect="1"/>
          </p:cNvPicPr>
          <p:nvPr/>
        </p:nvPicPr>
        <p:blipFill rotWithShape="1">
          <a:blip r:embed="rId3" cstate="print">
            <a:extLst>
              <a:ext uri="{28A0092B-C50C-407E-A947-70E740481C1C}">
                <a14:useLocalDpi xmlns:a14="http://schemas.microsoft.com/office/drawing/2010/main" val="0"/>
              </a:ext>
            </a:extLst>
          </a:blip>
          <a:srcRect t="13321" b="9620"/>
          <a:stretch/>
        </p:blipFill>
        <p:spPr>
          <a:xfrm>
            <a:off x="7023098" y="3861048"/>
            <a:ext cx="2158452" cy="2352675"/>
          </a:xfrm>
          <a:prstGeom prst="rect">
            <a:avLst/>
          </a:prstGeom>
        </p:spPr>
      </p:pic>
      <p:pic>
        <p:nvPicPr>
          <p:cNvPr id="21" name="Bildobjekt 20"/>
          <p:cNvPicPr>
            <a:picLocks noChangeAspect="1"/>
          </p:cNvPicPr>
          <p:nvPr/>
        </p:nvPicPr>
        <p:blipFill rotWithShape="1">
          <a:blip r:embed="rId4" cstate="print">
            <a:extLst>
              <a:ext uri="{28A0092B-C50C-407E-A947-70E740481C1C}">
                <a14:useLocalDpi xmlns:a14="http://schemas.microsoft.com/office/drawing/2010/main" val="0"/>
              </a:ext>
            </a:extLst>
          </a:blip>
          <a:srcRect t="10259" b="12647"/>
          <a:stretch/>
        </p:blipFill>
        <p:spPr>
          <a:xfrm>
            <a:off x="7023098" y="1371695"/>
            <a:ext cx="2157414" cy="2352675"/>
          </a:xfrm>
          <a:prstGeom prst="rect">
            <a:avLst/>
          </a:prstGeom>
        </p:spPr>
      </p:pic>
    </p:spTree>
    <p:extLst>
      <p:ext uri="{BB962C8B-B14F-4D97-AF65-F5344CB8AC3E}">
        <p14:creationId xmlns:p14="http://schemas.microsoft.com/office/powerpoint/2010/main" val="2819433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max_page d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
            <a:ext cx="9166951" cy="6876288"/>
          </a:xfrm>
          <a:prstGeom prst="rect">
            <a:avLst/>
          </a:prstGeom>
        </p:spPr>
      </p:pic>
      <p:sp>
        <p:nvSpPr>
          <p:cNvPr id="5" name="Content Placeholder 1"/>
          <p:cNvSpPr>
            <a:spLocks noGrp="1"/>
          </p:cNvSpPr>
          <p:nvPr>
            <p:ph idx="1"/>
          </p:nvPr>
        </p:nvSpPr>
        <p:spPr>
          <a:xfrm>
            <a:off x="827088" y="271346"/>
            <a:ext cx="8229600" cy="1205029"/>
          </a:xfrm>
        </p:spPr>
        <p:txBody>
          <a:bodyPr>
            <a:normAutofit/>
          </a:bodyPr>
          <a:lstStyle/>
          <a:p>
            <a:pPr marL="0" indent="0">
              <a:buNone/>
            </a:pPr>
            <a:endParaRPr lang="sv-SE" sz="2500" b="1" dirty="0" smtClean="0">
              <a:latin typeface="Stainless Regular" charset="0"/>
              <a:ea typeface="ＭＳ Ｐゴシック" charset="0"/>
            </a:endParaRPr>
          </a:p>
          <a:p>
            <a:pPr marL="0" indent="0">
              <a:buNone/>
            </a:pPr>
            <a:r>
              <a:rPr lang="en-GB" sz="2500" b="1" dirty="0" smtClean="0">
                <a:latin typeface="Stainless Regular" charset="0"/>
                <a:ea typeface="ＭＳ Ｐゴシック" charset="0"/>
              </a:rPr>
              <a:t>BUMAX grade selection cross</a:t>
            </a:r>
          </a:p>
        </p:txBody>
      </p:sp>
      <p:sp>
        <p:nvSpPr>
          <p:cNvPr id="10" name="textruta 9"/>
          <p:cNvSpPr txBox="1"/>
          <p:nvPr/>
        </p:nvSpPr>
        <p:spPr>
          <a:xfrm>
            <a:off x="4860032" y="2897085"/>
            <a:ext cx="3816424" cy="1600438"/>
          </a:xfrm>
          <a:prstGeom prst="rect">
            <a:avLst/>
          </a:prstGeom>
          <a:noFill/>
        </p:spPr>
        <p:txBody>
          <a:bodyPr wrap="square" rtlCol="0">
            <a:spAutoFit/>
          </a:bodyPr>
          <a:lstStyle/>
          <a:p>
            <a:r>
              <a:rPr lang="en-US" sz="1400" dirty="0" smtClean="0">
                <a:latin typeface="Stainless"/>
              </a:rPr>
              <a:t>Stainless steel fasteners have properties which make them </a:t>
            </a:r>
            <a:r>
              <a:rPr lang="en-US" sz="1400" b="1" dirty="0" smtClean="0">
                <a:latin typeface="Stainless"/>
              </a:rPr>
              <a:t>attractive choices for a wide range of applications</a:t>
            </a:r>
            <a:r>
              <a:rPr lang="en-US" sz="1400" dirty="0" smtClean="0">
                <a:latin typeface="Stainless"/>
              </a:rPr>
              <a:t>. It is essential to consider the required properties such as corrosion resistance, temperature resistance, mechanical strength and magnetic permeability. </a:t>
            </a:r>
            <a:endParaRPr lang="en-GB" sz="1400" b="1" dirty="0">
              <a:latin typeface="Stainless"/>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495425"/>
            <a:ext cx="3544900" cy="4643686"/>
          </a:xfrm>
          <a:prstGeom prst="rect">
            <a:avLst/>
          </a:prstGeom>
        </p:spPr>
      </p:pic>
    </p:spTree>
    <p:extLst>
      <p:ext uri="{BB962C8B-B14F-4D97-AF65-F5344CB8AC3E}">
        <p14:creationId xmlns:p14="http://schemas.microsoft.com/office/powerpoint/2010/main" val="3085241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max_page d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
            <a:ext cx="9166951" cy="6876288"/>
          </a:xfrm>
          <a:prstGeom prst="rect">
            <a:avLst/>
          </a:prstGeom>
        </p:spPr>
      </p:pic>
      <p:sp>
        <p:nvSpPr>
          <p:cNvPr id="5" name="Content Placeholder 1"/>
          <p:cNvSpPr>
            <a:spLocks noGrp="1"/>
          </p:cNvSpPr>
          <p:nvPr>
            <p:ph idx="1"/>
          </p:nvPr>
        </p:nvSpPr>
        <p:spPr>
          <a:xfrm>
            <a:off x="827088" y="271346"/>
            <a:ext cx="8229600" cy="1205029"/>
          </a:xfrm>
        </p:spPr>
        <p:txBody>
          <a:bodyPr>
            <a:normAutofit/>
          </a:bodyPr>
          <a:lstStyle/>
          <a:p>
            <a:pPr marL="0" indent="0">
              <a:buNone/>
            </a:pPr>
            <a:endParaRPr lang="sv-SE" sz="2500" b="1" dirty="0" smtClean="0">
              <a:latin typeface="Stainless Regular" charset="0"/>
              <a:ea typeface="ＭＳ Ｐゴシック" charset="0"/>
            </a:endParaRPr>
          </a:p>
          <a:p>
            <a:pPr marL="0" indent="0">
              <a:buNone/>
            </a:pPr>
            <a:r>
              <a:rPr lang="en-GB" sz="2500" b="1" dirty="0" smtClean="0">
                <a:latin typeface="Stainless Regular" charset="0"/>
                <a:ea typeface="ＭＳ Ｐゴシック" charset="0"/>
              </a:rPr>
              <a:t>BALDER + BUMAX = TRUE</a:t>
            </a:r>
          </a:p>
        </p:txBody>
      </p:sp>
      <p:sp>
        <p:nvSpPr>
          <p:cNvPr id="7" name="textruta 6"/>
          <p:cNvSpPr txBox="1"/>
          <p:nvPr/>
        </p:nvSpPr>
        <p:spPr>
          <a:xfrm>
            <a:off x="4067944" y="1782738"/>
            <a:ext cx="4896544" cy="4401205"/>
          </a:xfrm>
          <a:prstGeom prst="rect">
            <a:avLst/>
          </a:prstGeom>
          <a:noFill/>
        </p:spPr>
        <p:txBody>
          <a:bodyPr wrap="square" rtlCol="0">
            <a:spAutoFit/>
          </a:bodyPr>
          <a:lstStyle/>
          <a:p>
            <a:r>
              <a:rPr lang="en-US" sz="2000" baseline="30000" dirty="0">
                <a:latin typeface="Stainless"/>
              </a:rPr>
              <a:t>On the west coast of Sweden, in a town called Gothenburg you can find an amusement park called </a:t>
            </a:r>
            <a:r>
              <a:rPr lang="en-US" sz="2000" b="1" baseline="30000" dirty="0" err="1" smtClean="0">
                <a:latin typeface="Stainless"/>
              </a:rPr>
              <a:t>Liseberg</a:t>
            </a:r>
            <a:r>
              <a:rPr lang="en-US" sz="2000" baseline="30000" dirty="0" smtClean="0">
                <a:latin typeface="Stainless"/>
              </a:rPr>
              <a:t>. It </a:t>
            </a:r>
            <a:r>
              <a:rPr lang="en-US" sz="2000" baseline="30000" dirty="0">
                <a:latin typeface="Stainless"/>
              </a:rPr>
              <a:t>has been voted by international experts to be “World’s best roller coaster made in wood”.  </a:t>
            </a:r>
            <a:endParaRPr lang="en-US" sz="2000" baseline="30000" dirty="0" smtClean="0">
              <a:latin typeface="Stainless"/>
            </a:endParaRPr>
          </a:p>
          <a:p>
            <a:endParaRPr lang="en-US" sz="2000" baseline="30000" dirty="0">
              <a:latin typeface="Stainless"/>
            </a:endParaRPr>
          </a:p>
          <a:p>
            <a:r>
              <a:rPr lang="en-US" sz="2000" baseline="30000" dirty="0">
                <a:latin typeface="Stainless"/>
              </a:rPr>
              <a:t>When Balder initial was built they used a mix of ISO 10642 in A4-70 and ISO Yellow </a:t>
            </a:r>
            <a:r>
              <a:rPr lang="en-US" sz="2000" baseline="30000" dirty="0" err="1">
                <a:latin typeface="Stainless"/>
              </a:rPr>
              <a:t>zincplated</a:t>
            </a:r>
            <a:r>
              <a:rPr lang="en-US" sz="2000" baseline="30000" dirty="0">
                <a:latin typeface="Stainless"/>
              </a:rPr>
              <a:t> 10642 in Carbon Steel </a:t>
            </a:r>
            <a:r>
              <a:rPr lang="en-US" sz="2000" baseline="30000" dirty="0" smtClean="0">
                <a:latin typeface="Stainless"/>
              </a:rPr>
              <a:t>8.8/10.9. They experienced the following problems:</a:t>
            </a:r>
            <a:endParaRPr lang="en-US" sz="2000" baseline="30000" dirty="0">
              <a:latin typeface="Stainless"/>
            </a:endParaRPr>
          </a:p>
          <a:p>
            <a:r>
              <a:rPr lang="en-US" sz="2000" baseline="30000" dirty="0" smtClean="0">
                <a:latin typeface="Stainless"/>
              </a:rPr>
              <a:t>• </a:t>
            </a:r>
            <a:r>
              <a:rPr lang="en-US" sz="2000" baseline="30000" dirty="0">
                <a:latin typeface="Stainless"/>
              </a:rPr>
              <a:t>The A4-70 fasteners could not handle the strain/load of the rollercoaster, they </a:t>
            </a:r>
            <a:r>
              <a:rPr lang="en-US" sz="2000" baseline="30000" dirty="0" smtClean="0">
                <a:latin typeface="Stainless"/>
              </a:rPr>
              <a:t>were </a:t>
            </a:r>
            <a:r>
              <a:rPr lang="en-US" sz="2000" baseline="30000" dirty="0">
                <a:latin typeface="Stainless"/>
              </a:rPr>
              <a:t>too weak. The consequence was that the bolts were frequently breaking. </a:t>
            </a:r>
          </a:p>
          <a:p>
            <a:r>
              <a:rPr lang="en-US" sz="2000" baseline="30000" dirty="0" smtClean="0">
                <a:latin typeface="Stainless"/>
              </a:rPr>
              <a:t>• </a:t>
            </a:r>
            <a:r>
              <a:rPr lang="en-US" sz="2000" baseline="30000" dirty="0">
                <a:latin typeface="Stainless"/>
              </a:rPr>
              <a:t>The 8.8 bolts were corroding quickly and consequently breaking. </a:t>
            </a:r>
          </a:p>
          <a:p>
            <a:r>
              <a:rPr lang="en-US" sz="2000" baseline="30000" dirty="0" smtClean="0">
                <a:latin typeface="Stainless"/>
              </a:rPr>
              <a:t>• </a:t>
            </a:r>
            <a:r>
              <a:rPr lang="en-US" sz="2000" baseline="30000" dirty="0">
                <a:latin typeface="Stainless"/>
              </a:rPr>
              <a:t>The bolts, both A4-70/8.8 were lasting 1-2 years in the application before they </a:t>
            </a:r>
            <a:r>
              <a:rPr lang="sv-SE" sz="2000" baseline="30000" dirty="0" err="1" smtClean="0">
                <a:latin typeface="Stainless"/>
              </a:rPr>
              <a:t>broke</a:t>
            </a:r>
            <a:r>
              <a:rPr lang="sv-SE" sz="2000" baseline="30000" dirty="0">
                <a:latin typeface="Stainless"/>
              </a:rPr>
              <a:t>. </a:t>
            </a:r>
            <a:endParaRPr lang="en-US" sz="2000" baseline="30000" dirty="0" smtClean="0">
              <a:latin typeface="Stainless"/>
            </a:endParaRPr>
          </a:p>
          <a:p>
            <a:endParaRPr lang="sv-SE" sz="2000" baseline="30000" dirty="0">
              <a:latin typeface="Stainless"/>
            </a:endParaRPr>
          </a:p>
          <a:p>
            <a:r>
              <a:rPr lang="en-US" sz="2000" baseline="30000" dirty="0" smtClean="0">
                <a:latin typeface="Stainless"/>
              </a:rPr>
              <a:t>In </a:t>
            </a:r>
            <a:r>
              <a:rPr lang="en-US" sz="2000" baseline="30000" dirty="0">
                <a:latin typeface="Stainless"/>
              </a:rPr>
              <a:t>2009 </a:t>
            </a:r>
            <a:r>
              <a:rPr lang="en-US" sz="2000" baseline="30000" dirty="0" err="1">
                <a:latin typeface="Stainless"/>
              </a:rPr>
              <a:t>Liseberg</a:t>
            </a:r>
            <a:r>
              <a:rPr lang="en-US" sz="2000" baseline="30000" dirty="0">
                <a:latin typeface="Stainless"/>
              </a:rPr>
              <a:t> decided to change the fasteners that they </a:t>
            </a:r>
            <a:r>
              <a:rPr lang="en-US" sz="2000" baseline="30000" dirty="0" smtClean="0">
                <a:latin typeface="Stainless"/>
              </a:rPr>
              <a:t>experienced </a:t>
            </a:r>
            <a:r>
              <a:rPr lang="en-US" sz="2000" baseline="30000" dirty="0">
                <a:latin typeface="Stainless"/>
              </a:rPr>
              <a:t>problems with and changed to BUMAX; and </a:t>
            </a:r>
            <a:r>
              <a:rPr lang="en-US" sz="2000" baseline="30000" dirty="0" smtClean="0">
                <a:latin typeface="Stainless"/>
              </a:rPr>
              <a:t>ISO </a:t>
            </a:r>
            <a:r>
              <a:rPr lang="en-US" sz="2000" baseline="30000" dirty="0">
                <a:latin typeface="Stainless"/>
              </a:rPr>
              <a:t>14581 with a less recessed </a:t>
            </a:r>
            <a:r>
              <a:rPr lang="en-US" sz="2000" baseline="30000" dirty="0" err="1">
                <a:latin typeface="Stainless"/>
              </a:rPr>
              <a:t>torx</a:t>
            </a:r>
            <a:r>
              <a:rPr lang="en-US" sz="2000" baseline="30000" dirty="0">
                <a:latin typeface="Stainless"/>
              </a:rPr>
              <a:t>. This was a very successful </a:t>
            </a:r>
            <a:r>
              <a:rPr lang="en-US" sz="2000" baseline="30000" dirty="0" smtClean="0">
                <a:latin typeface="Stainless"/>
              </a:rPr>
              <a:t>change </a:t>
            </a:r>
            <a:r>
              <a:rPr lang="en-US" sz="2000" baseline="30000" dirty="0">
                <a:latin typeface="Stainless"/>
              </a:rPr>
              <a:t>and still today they have not experienced any broken or </a:t>
            </a:r>
            <a:r>
              <a:rPr lang="en-US" sz="2000" baseline="30000" dirty="0" smtClean="0">
                <a:latin typeface="Stainless"/>
              </a:rPr>
              <a:t>corroded </a:t>
            </a:r>
            <a:r>
              <a:rPr lang="en-US" sz="2000" baseline="30000" dirty="0">
                <a:latin typeface="Stainless"/>
              </a:rPr>
              <a:t>bolts after now more than </a:t>
            </a:r>
            <a:r>
              <a:rPr lang="en-US" sz="2000" baseline="30000" dirty="0" smtClean="0">
                <a:latin typeface="Stainless"/>
              </a:rPr>
              <a:t>4 </a:t>
            </a:r>
            <a:r>
              <a:rPr lang="en-US" sz="2000" baseline="30000" dirty="0">
                <a:latin typeface="Stainless"/>
              </a:rPr>
              <a:t>years of usage. </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20" y="2474132"/>
            <a:ext cx="3385392" cy="2539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9331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2" cstate="print">
            <a:extLst>
              <a:ext uri="{28A0092B-C50C-407E-A947-70E740481C1C}">
                <a14:useLocalDpi xmlns:a14="http://schemas.microsoft.com/office/drawing/2010/main" val="0"/>
              </a:ext>
            </a:extLst>
          </a:blip>
          <a:srcRect l="21937" t="38492" r="20685" b="22769"/>
          <a:stretch/>
        </p:blipFill>
        <p:spPr>
          <a:xfrm>
            <a:off x="-152400" y="-1"/>
            <a:ext cx="9477376" cy="6858001"/>
          </a:xfrm>
          <a:prstGeom prst="rect">
            <a:avLst/>
          </a:prstGeom>
        </p:spPr>
      </p:pic>
      <p:sp>
        <p:nvSpPr>
          <p:cNvPr id="6" name="Content Placeholder 1"/>
          <p:cNvSpPr>
            <a:spLocks noGrp="1"/>
          </p:cNvSpPr>
          <p:nvPr>
            <p:ph idx="1"/>
          </p:nvPr>
        </p:nvSpPr>
        <p:spPr>
          <a:xfrm>
            <a:off x="-152400" y="2708920"/>
            <a:ext cx="9477376" cy="1205029"/>
          </a:xfrm>
        </p:spPr>
        <p:txBody>
          <a:bodyPr>
            <a:normAutofit/>
          </a:bodyPr>
          <a:lstStyle/>
          <a:p>
            <a:pPr marL="0" indent="0" algn="ctr">
              <a:buNone/>
            </a:pPr>
            <a:r>
              <a:rPr lang="sv-SE" sz="4500" b="1" dirty="0" smtClean="0">
                <a:solidFill>
                  <a:schemeClr val="bg1"/>
                </a:solidFill>
                <a:latin typeface="Stainless Regular" charset="0"/>
                <a:ea typeface="ＭＳ Ｐゴシック" charset="0"/>
              </a:rPr>
              <a:t>SOLUTIONIST</a:t>
            </a:r>
            <a:endParaRPr lang="en-GB" sz="4500" b="1" dirty="0" smtClean="0">
              <a:solidFill>
                <a:schemeClr val="bg1"/>
              </a:solidFill>
              <a:latin typeface="Stainless Regular" charset="0"/>
              <a:ea typeface="ＭＳ Ｐゴシック" charset="0"/>
            </a:endParaRPr>
          </a:p>
        </p:txBody>
      </p:sp>
    </p:spTree>
    <p:extLst>
      <p:ext uri="{BB962C8B-B14F-4D97-AF65-F5344CB8AC3E}">
        <p14:creationId xmlns:p14="http://schemas.microsoft.com/office/powerpoint/2010/main" val="4092477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5B159C4185C64F9D1103238F3193E4" ma:contentTypeVersion="0" ma:contentTypeDescription="Create a new document." ma:contentTypeScope="" ma:versionID="bb9415a14db73e2f0f81f653c65c13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936945-19CC-4419-B55B-77151F480679}">
  <ds:schemaRefs>
    <ds:schemaRef ds:uri="http://schemas.microsoft.com/sharepoint/v3/contenttype/forms"/>
  </ds:schemaRefs>
</ds:datastoreItem>
</file>

<file path=customXml/itemProps2.xml><?xml version="1.0" encoding="utf-8"?>
<ds:datastoreItem xmlns:ds="http://schemas.openxmlformats.org/officeDocument/2006/customXml" ds:itemID="{4F4B84F1-4124-4FF3-A181-FB679ECC7C55}">
  <ds:schemaRef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1CEF8FC0-A0F3-42C0-B0BA-EA633A3BA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536</TotalTime>
  <Words>514</Words>
  <Application>Microsoft Office PowerPoint</Application>
  <PresentationFormat>Bildspel på skärmen (4:3)</PresentationFormat>
  <Paragraphs>46</Paragraphs>
  <Slides>7</Slides>
  <Notes>0</Notes>
  <HiddenSlides>0</HiddenSlides>
  <MMClips>0</MMClips>
  <ScaleCrop>false</ScaleCrop>
  <HeadingPairs>
    <vt:vector size="4" baseType="variant">
      <vt:variant>
        <vt:lpstr>Tema</vt:lpstr>
      </vt:variant>
      <vt:variant>
        <vt:i4>1</vt:i4>
      </vt:variant>
      <vt:variant>
        <vt:lpstr>Bildrubriker</vt:lpstr>
      </vt:variant>
      <vt:variant>
        <vt:i4>7</vt:i4>
      </vt:variant>
    </vt:vector>
  </HeadingPairs>
  <TitlesOfParts>
    <vt:vector size="8" baseType="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Bufab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Karin Sandén</dc:creator>
  <cp:lastModifiedBy>Anders Söderman</cp:lastModifiedBy>
  <cp:revision>20</cp:revision>
  <cp:lastPrinted>2014-02-13T12:10:56Z</cp:lastPrinted>
  <dcterms:created xsi:type="dcterms:W3CDTF">2014-02-12T13:05:09Z</dcterms:created>
  <dcterms:modified xsi:type="dcterms:W3CDTF">2014-08-15T07:18:05Z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0x010100755B159C4185C64F9D1103238F3193E4</vt:lpwstr>
  </property>
</Properties>
</file>